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Nixie One"/>
      <p:regular r:id="rId28"/>
    </p:embeddedFont>
    <p:embeddedFont>
      <p:font typeface="Tahoma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2CFB7E-4CD1-4116-B29D-43B3AA341838}">
  <a:tblStyle styleId="{8F2CFB7E-4CD1-4116-B29D-43B3AA3418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ixieOne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ahom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Tahom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3" name="Google Shape;10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Andrew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445ac35e9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445ac35e9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Paola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4e01fac5e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4e01fac5e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Paola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4e01fac5e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4e01fac5e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Paola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8a4fa7809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8" name="Google Shape;1178;g48a4fa78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Rym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4e01fac5e5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4e01fac5e5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Rym, also talk about Test Plan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4e2631fbf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4e2631fbf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Rym, also talk about Test Plan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8" name="Google Shape;121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Rym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017bab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017bab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5017bab34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5017bab34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524075945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524075945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2" name="Google Shape;10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Andrew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1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Muli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524075945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524075945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Rym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Rym</a:t>
            </a:r>
            <a:endParaRPr sz="1200"/>
          </a:p>
        </p:txBody>
      </p:sp>
      <p:sp>
        <p:nvSpPr>
          <p:cNvPr id="1259" name="Google Shape;1259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45fdc1f5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Yay</a:t>
            </a:r>
            <a:endParaRPr sz="1200"/>
          </a:p>
        </p:txBody>
      </p:sp>
      <p:sp>
        <p:nvSpPr>
          <p:cNvPr id="1265" name="Google Shape;1265;g445fdc1f5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8" name="Google Shape;10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Andrew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9" name="Google Shape;11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/>
              <a:t>Andrew</a:t>
            </a:r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42d8556f7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42d8556f7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48aff1519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48aff1519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524075945c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524075945c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48aff1519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48aff1519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4e27873e8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4e27873e8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Paola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1243" y="66044"/>
            <a:ext cx="501894" cy="52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flipH="1" rot="10800000">
            <a:off x="3698914" y="50516"/>
            <a:ext cx="1758133" cy="1523097"/>
            <a:chOff x="4088875" y="1431100"/>
            <a:chExt cx="3293000" cy="2852775"/>
          </a:xfrm>
        </p:grpSpPr>
        <p:sp>
          <p:nvSpPr>
            <p:cNvPr id="12" name="Google Shape;12;p2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169525" y="2990200"/>
              <a:ext cx="1307149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43451" y="2513049"/>
              <a:ext cx="1814525" cy="1770826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92100" y="2082948"/>
              <a:ext cx="2133749" cy="2163976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633226" y="1837676"/>
              <a:ext cx="2133749" cy="2163949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670201" y="1777174"/>
              <a:ext cx="2130376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07150" y="1713351"/>
              <a:ext cx="2130374" cy="2163949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749281" y="1653713"/>
              <a:ext cx="2130400" cy="2163976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777725" y="1592374"/>
              <a:ext cx="2130374" cy="2160601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928925" y="1431100"/>
              <a:ext cx="2120301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026374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123825" y="1431100"/>
              <a:ext cx="1995974" cy="1955624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705125" y="1431100"/>
              <a:ext cx="1629724" cy="1586001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/>
          <p:nvPr/>
        </p:nvSpPr>
        <p:spPr>
          <a:xfrm flipH="1" rot="10800000">
            <a:off x="3602723" y="1360109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 flipH="1" rot="10800000">
            <a:off x="5278915" y="855279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 flipH="1" rot="10800000">
            <a:off x="5365799" y="352324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2"/>
          <p:cNvGrpSpPr/>
          <p:nvPr/>
        </p:nvGrpSpPr>
        <p:grpSpPr>
          <a:xfrm flipH="1" rot="10800000">
            <a:off x="3920312" y="3981676"/>
            <a:ext cx="1303377" cy="1127987"/>
            <a:chOff x="238125" y="1431100"/>
            <a:chExt cx="3296350" cy="2852775"/>
          </a:xfrm>
        </p:grpSpPr>
        <p:sp>
          <p:nvSpPr>
            <p:cNvPr id="64" name="Google Shape;64;p2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2"/>
          <p:cNvSpPr/>
          <p:nvPr/>
        </p:nvSpPr>
        <p:spPr>
          <a:xfrm flipH="1" rot="10800000">
            <a:off x="5010533" y="4576648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/>
          <p:nvPr/>
        </p:nvSpPr>
        <p:spPr>
          <a:xfrm flipH="1" rot="10800000">
            <a:off x="5133679" y="4056450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/>
          <p:nvPr/>
        </p:nvSpPr>
        <p:spPr>
          <a:xfrm flipH="1" rot="10800000">
            <a:off x="3101709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 flipH="1" rot="10800000">
            <a:off x="3530384" y="4576662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5370705" y="4867761"/>
            <a:ext cx="312503" cy="312484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p2"/>
          <p:cNvGrpSpPr/>
          <p:nvPr/>
        </p:nvGrpSpPr>
        <p:grpSpPr>
          <a:xfrm>
            <a:off x="5772008" y="4056440"/>
            <a:ext cx="573943" cy="550550"/>
            <a:chOff x="5241175" y="4959100"/>
            <a:chExt cx="539775" cy="517775"/>
          </a:xfrm>
        </p:grpSpPr>
        <p:sp>
          <p:nvSpPr>
            <p:cNvPr id="152" name="Google Shape;152;p2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8" name="Google Shape;15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953" y="3816415"/>
            <a:ext cx="539550" cy="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3260" y="957361"/>
            <a:ext cx="597802" cy="59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"/>
          <p:cNvPicPr preferRelativeResize="0"/>
          <p:nvPr/>
        </p:nvPicPr>
        <p:blipFill rotWithShape="1">
          <a:blip r:embed="rId5">
            <a:alphaModFix/>
          </a:blip>
          <a:srcRect b="31032" l="0" r="0" t="0"/>
          <a:stretch/>
        </p:blipFill>
        <p:spPr>
          <a:xfrm>
            <a:off x="4057071" y="153939"/>
            <a:ext cx="1074505" cy="12126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2"/>
          <p:cNvGrpSpPr/>
          <p:nvPr/>
        </p:nvGrpSpPr>
        <p:grpSpPr>
          <a:xfrm>
            <a:off x="4442184" y="4326083"/>
            <a:ext cx="247469" cy="392302"/>
            <a:chOff x="6718575" y="2318625"/>
            <a:chExt cx="256950" cy="407375"/>
          </a:xfrm>
        </p:grpSpPr>
        <p:sp>
          <p:nvSpPr>
            <p:cNvPr id="162" name="Google Shape;162;p2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49363" y="-36311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80" y="1217877"/>
            <a:ext cx="378505" cy="394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174" name="Google Shape;174;p3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grpSp>
        <p:nvGrpSpPr>
          <p:cNvPr id="175" name="Google Shape;175;p3"/>
          <p:cNvGrpSpPr/>
          <p:nvPr/>
        </p:nvGrpSpPr>
        <p:grpSpPr>
          <a:xfrm flipH="1" rot="10800000">
            <a:off x="411207" y="245768"/>
            <a:ext cx="1322798" cy="1145960"/>
            <a:chOff x="4088875" y="1431100"/>
            <a:chExt cx="3293000" cy="2852775"/>
          </a:xfrm>
        </p:grpSpPr>
        <p:sp>
          <p:nvSpPr>
            <p:cNvPr id="176" name="Google Shape;176;p3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3"/>
          <p:cNvGrpSpPr/>
          <p:nvPr/>
        </p:nvGrpSpPr>
        <p:grpSpPr>
          <a:xfrm flipH="1" rot="10800000">
            <a:off x="7663687" y="3682712"/>
            <a:ext cx="1034724" cy="895486"/>
            <a:chOff x="238125" y="1431100"/>
            <a:chExt cx="3296350" cy="2852775"/>
          </a:xfrm>
        </p:grpSpPr>
        <p:sp>
          <p:nvSpPr>
            <p:cNvPr id="224" name="Google Shape;224;p3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3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315;p3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16" name="Google Shape;316;p3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2" name="Google Shape;32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1207" y="3081195"/>
            <a:ext cx="410963" cy="41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"/>
          <p:cNvPicPr preferRelativeResize="0"/>
          <p:nvPr/>
        </p:nvPicPr>
        <p:blipFill rotWithShape="1">
          <a:blip r:embed="rId5">
            <a:alphaModFix/>
          </a:blip>
          <a:srcRect b="31032" l="0" r="0" t="0"/>
          <a:stretch/>
        </p:blipFill>
        <p:spPr>
          <a:xfrm>
            <a:off x="581516" y="270176"/>
            <a:ext cx="914859" cy="1032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3"/>
          <p:cNvGrpSpPr/>
          <p:nvPr/>
        </p:nvGrpSpPr>
        <p:grpSpPr>
          <a:xfrm>
            <a:off x="7981129" y="3891669"/>
            <a:ext cx="342882" cy="350068"/>
            <a:chOff x="3951850" y="2985350"/>
            <a:chExt cx="407950" cy="416500"/>
          </a:xfrm>
        </p:grpSpPr>
        <p:sp>
          <p:nvSpPr>
            <p:cNvPr id="325" name="Google Shape;325;p3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8826078" y="3771310"/>
            <a:ext cx="247469" cy="392302"/>
            <a:chOff x="6718575" y="2318625"/>
            <a:chExt cx="256950" cy="407375"/>
          </a:xfrm>
        </p:grpSpPr>
        <p:sp>
          <p:nvSpPr>
            <p:cNvPr id="330" name="Google Shape;330;p3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340" name="Google Shape;340;p4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grpSp>
        <p:nvGrpSpPr>
          <p:cNvPr id="341" name="Google Shape;341;p4"/>
          <p:cNvGrpSpPr/>
          <p:nvPr/>
        </p:nvGrpSpPr>
        <p:grpSpPr>
          <a:xfrm flipH="1" rot="10800000">
            <a:off x="421029" y="1677114"/>
            <a:ext cx="2064711" cy="1788690"/>
            <a:chOff x="4088875" y="1431100"/>
            <a:chExt cx="3293000" cy="2852775"/>
          </a:xfrm>
        </p:grpSpPr>
        <p:sp>
          <p:nvSpPr>
            <p:cNvPr id="342" name="Google Shape;342;p4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4"/>
          <p:cNvSpPr/>
          <p:nvPr/>
        </p:nvSpPr>
        <p:spPr>
          <a:xfrm flipH="1" rot="10800000">
            <a:off x="66674" y="31354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"/>
          <p:cNvSpPr/>
          <p:nvPr/>
        </p:nvSpPr>
        <p:spPr>
          <a:xfrm flipH="1" rot="10800000">
            <a:off x="828675" y="35165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"/>
          <p:cNvSpPr/>
          <p:nvPr/>
        </p:nvSpPr>
        <p:spPr>
          <a:xfrm flipH="1" rot="10800000">
            <a:off x="761999" y="8779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"/>
          <p:cNvSpPr/>
          <p:nvPr/>
        </p:nvSpPr>
        <p:spPr>
          <a:xfrm flipH="1" rot="10800000">
            <a:off x="793851" y="4692801"/>
            <a:ext cx="517500" cy="4479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4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394" name="Google Shape;394;p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p4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403" name="Google Shape;403;p4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4"/>
          <p:cNvGrpSpPr/>
          <p:nvPr/>
        </p:nvGrpSpPr>
        <p:grpSpPr>
          <a:xfrm flipH="1" rot="10800000">
            <a:off x="-88363" y="302262"/>
            <a:ext cx="1034724" cy="895486"/>
            <a:chOff x="238125" y="1431100"/>
            <a:chExt cx="3296350" cy="2852775"/>
          </a:xfrm>
        </p:grpSpPr>
        <p:sp>
          <p:nvSpPr>
            <p:cNvPr id="408" name="Google Shape;408;p4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p4"/>
          <p:cNvSpPr/>
          <p:nvPr/>
        </p:nvSpPr>
        <p:spPr>
          <a:xfrm flipH="1" rot="10800000">
            <a:off x="733424" y="39360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"/>
          <p:cNvSpPr/>
          <p:nvPr/>
        </p:nvSpPr>
        <p:spPr>
          <a:xfrm flipH="1" rot="10800000">
            <a:off x="738525" y="1008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"/>
          <p:cNvSpPr/>
          <p:nvPr/>
        </p:nvSpPr>
        <p:spPr>
          <a:xfrm flipH="1" rot="10800000">
            <a:off x="-291325" y="4148475"/>
            <a:ext cx="1182300" cy="1023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"/>
          <p:cNvSpPr/>
          <p:nvPr/>
        </p:nvSpPr>
        <p:spPr>
          <a:xfrm flipH="1" rot="10800000">
            <a:off x="420725" y="-652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"/>
          <p:cNvSpPr/>
          <p:nvPr/>
        </p:nvSpPr>
        <p:spPr>
          <a:xfrm>
            <a:off x="1019338" y="416705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5" name="Google Shape;495;p4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496" name="Google Shape;496;p4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2" name="Google Shape;50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8277" y="968857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899" y="3232627"/>
            <a:ext cx="501894" cy="52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71" y="4398655"/>
            <a:ext cx="539550" cy="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"/>
          <p:cNvPicPr preferRelativeResize="0"/>
          <p:nvPr/>
        </p:nvPicPr>
        <p:blipFill rotWithShape="1">
          <a:blip r:embed="rId5">
            <a:alphaModFix/>
          </a:blip>
          <a:srcRect b="31032" l="0" r="0" t="0"/>
          <a:stretch/>
        </p:blipFill>
        <p:spPr>
          <a:xfrm>
            <a:off x="891922" y="1934244"/>
            <a:ext cx="1074505" cy="121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880" y="1217877"/>
            <a:ext cx="378505" cy="394498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509" name="Google Shape;509;p5"/>
          <p:cNvSpPr txBox="1"/>
          <p:nvPr>
            <p:ph idx="1" type="body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10" name="Google Shape;510;p5"/>
          <p:cNvSpPr txBox="1"/>
          <p:nvPr>
            <p:ph idx="2" type="body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11" name="Google Shape;511;p5"/>
          <p:cNvSpPr txBox="1"/>
          <p:nvPr>
            <p:ph idx="3" type="body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grpSp>
        <p:nvGrpSpPr>
          <p:cNvPr id="512" name="Google Shape;512;p5"/>
          <p:cNvGrpSpPr/>
          <p:nvPr/>
        </p:nvGrpSpPr>
        <p:grpSpPr>
          <a:xfrm flipH="1" rot="10800000">
            <a:off x="411207" y="245768"/>
            <a:ext cx="1322798" cy="1145960"/>
            <a:chOff x="4088875" y="1431100"/>
            <a:chExt cx="3293000" cy="2852775"/>
          </a:xfrm>
        </p:grpSpPr>
        <p:sp>
          <p:nvSpPr>
            <p:cNvPr id="513" name="Google Shape;513;p5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0" name="Google Shape;560;p5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5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4" name="Google Shape;5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565" name="Google Shape;565;p5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69" name="Google Shape;56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8470" y="-37241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"/>
          <p:cNvPicPr preferRelativeResize="0"/>
          <p:nvPr/>
        </p:nvPicPr>
        <p:blipFill rotWithShape="1">
          <a:blip r:embed="rId4">
            <a:alphaModFix/>
          </a:blip>
          <a:srcRect b="31032" l="0" r="0" t="0"/>
          <a:stretch/>
        </p:blipFill>
        <p:spPr>
          <a:xfrm>
            <a:off x="607708" y="279089"/>
            <a:ext cx="916057" cy="1033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1" name="Google Shape;571;p5"/>
          <p:cNvGrpSpPr/>
          <p:nvPr/>
        </p:nvGrpSpPr>
        <p:grpSpPr>
          <a:xfrm>
            <a:off x="104863" y="534178"/>
            <a:ext cx="247469" cy="392302"/>
            <a:chOff x="6718575" y="2318625"/>
            <a:chExt cx="256950" cy="407375"/>
          </a:xfrm>
        </p:grpSpPr>
        <p:sp>
          <p:nvSpPr>
            <p:cNvPr id="572" name="Google Shape;572;p5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"/>
          <p:cNvSpPr txBox="1"/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grpSp>
        <p:nvGrpSpPr>
          <p:cNvPr id="582" name="Google Shape;582;p6"/>
          <p:cNvGrpSpPr/>
          <p:nvPr/>
        </p:nvGrpSpPr>
        <p:grpSpPr>
          <a:xfrm flipH="1" rot="10800000">
            <a:off x="411207" y="245768"/>
            <a:ext cx="1322798" cy="1145960"/>
            <a:chOff x="4088875" y="1431100"/>
            <a:chExt cx="3293000" cy="2852775"/>
          </a:xfrm>
        </p:grpSpPr>
        <p:sp>
          <p:nvSpPr>
            <p:cNvPr id="583" name="Google Shape;583;p6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6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6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6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6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4" name="Google Shape;634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635" name="Google Shape;635;p6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9" name="Google Shape;639;p6"/>
          <p:cNvGrpSpPr/>
          <p:nvPr/>
        </p:nvGrpSpPr>
        <p:grpSpPr>
          <a:xfrm flipH="1" rot="10800000">
            <a:off x="7663687" y="3682712"/>
            <a:ext cx="1034724" cy="895486"/>
            <a:chOff x="238125" y="1431100"/>
            <a:chExt cx="3296350" cy="2852775"/>
          </a:xfrm>
        </p:grpSpPr>
        <p:sp>
          <p:nvSpPr>
            <p:cNvPr id="640" name="Google Shape;640;p6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2" name="Google Shape;722;p6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7" name="Google Shape;727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728" name="Google Shape;728;p6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34" name="Google Shape;7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48479" y="-29173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80" y="1217877"/>
            <a:ext cx="378505" cy="39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1207" y="3081195"/>
            <a:ext cx="410963" cy="41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6"/>
          <p:cNvPicPr preferRelativeResize="0"/>
          <p:nvPr/>
        </p:nvPicPr>
        <p:blipFill rotWithShape="1">
          <a:blip r:embed="rId5">
            <a:alphaModFix/>
          </a:blip>
          <a:srcRect b="31032" l="0" r="0" t="0"/>
          <a:stretch/>
        </p:blipFill>
        <p:spPr>
          <a:xfrm>
            <a:off x="627572" y="342599"/>
            <a:ext cx="871610" cy="9836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8" name="Google Shape;738;p6"/>
          <p:cNvGrpSpPr/>
          <p:nvPr/>
        </p:nvGrpSpPr>
        <p:grpSpPr>
          <a:xfrm>
            <a:off x="8067196" y="3984019"/>
            <a:ext cx="247469" cy="392302"/>
            <a:chOff x="6718575" y="2318625"/>
            <a:chExt cx="256950" cy="407375"/>
          </a:xfrm>
        </p:grpSpPr>
        <p:sp>
          <p:nvSpPr>
            <p:cNvPr id="739" name="Google Shape;739;p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/>
        </p:txBody>
      </p:sp>
      <p:grpSp>
        <p:nvGrpSpPr>
          <p:cNvPr id="749" name="Google Shape;749;p7"/>
          <p:cNvGrpSpPr/>
          <p:nvPr/>
        </p:nvGrpSpPr>
        <p:grpSpPr>
          <a:xfrm flipH="1" rot="10800000">
            <a:off x="411207" y="245768"/>
            <a:ext cx="1322798" cy="1145960"/>
            <a:chOff x="4088875" y="1431100"/>
            <a:chExt cx="3293000" cy="2852775"/>
          </a:xfrm>
        </p:grpSpPr>
        <p:sp>
          <p:nvSpPr>
            <p:cNvPr id="750" name="Google Shape;750;p7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7" name="Google Shape;797;p7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7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7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7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1" name="Google Shape;801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802" name="Google Shape;802;p7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p7"/>
          <p:cNvGrpSpPr/>
          <p:nvPr/>
        </p:nvGrpSpPr>
        <p:grpSpPr>
          <a:xfrm flipH="1" rot="10800000">
            <a:off x="7663687" y="3682712"/>
            <a:ext cx="1034724" cy="895486"/>
            <a:chOff x="238125" y="1431100"/>
            <a:chExt cx="3296350" cy="2852775"/>
          </a:xfrm>
        </p:grpSpPr>
        <p:sp>
          <p:nvSpPr>
            <p:cNvPr id="807" name="Google Shape;807;p7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9" name="Google Shape;889;p7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7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7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7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4" name="Google Shape;894;p7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895" name="Google Shape;895;p7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01" name="Google Shape;90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47777" y="-35992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80" y="1217877"/>
            <a:ext cx="378505" cy="39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1207" y="3081195"/>
            <a:ext cx="410963" cy="41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7"/>
          <p:cNvPicPr preferRelativeResize="0"/>
          <p:nvPr/>
        </p:nvPicPr>
        <p:blipFill rotWithShape="1">
          <a:blip r:embed="rId5">
            <a:alphaModFix/>
          </a:blip>
          <a:srcRect b="31032" l="0" r="0" t="0"/>
          <a:stretch/>
        </p:blipFill>
        <p:spPr>
          <a:xfrm>
            <a:off x="614671" y="320002"/>
            <a:ext cx="893927" cy="1008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5" name="Google Shape;905;p7"/>
          <p:cNvGrpSpPr/>
          <p:nvPr/>
        </p:nvGrpSpPr>
        <p:grpSpPr>
          <a:xfrm>
            <a:off x="8061706" y="3951668"/>
            <a:ext cx="247469" cy="392302"/>
            <a:chOff x="6718575" y="2318625"/>
            <a:chExt cx="256950" cy="407375"/>
          </a:xfrm>
        </p:grpSpPr>
        <p:sp>
          <p:nvSpPr>
            <p:cNvPr id="906" name="Google Shape;906;p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8"/>
          <p:cNvGrpSpPr/>
          <p:nvPr/>
        </p:nvGrpSpPr>
        <p:grpSpPr>
          <a:xfrm flipH="1" rot="10800000">
            <a:off x="316371" y="178888"/>
            <a:ext cx="1088337" cy="942842"/>
            <a:chOff x="4088875" y="1431100"/>
            <a:chExt cx="3293000" cy="2852775"/>
          </a:xfrm>
        </p:grpSpPr>
        <p:sp>
          <p:nvSpPr>
            <p:cNvPr id="916" name="Google Shape;916;p8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3" name="Google Shape;963;p8"/>
          <p:cNvSpPr/>
          <p:nvPr/>
        </p:nvSpPr>
        <p:spPr>
          <a:xfrm flipH="1" rot="10800000">
            <a:off x="-123825" y="84779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8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8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8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7" name="Google Shape;967;p8"/>
          <p:cNvGrpSpPr/>
          <p:nvPr/>
        </p:nvGrpSpPr>
        <p:grpSpPr>
          <a:xfrm flipH="1" rot="10800000">
            <a:off x="8218343" y="4123089"/>
            <a:ext cx="685311" cy="593092"/>
            <a:chOff x="238125" y="1431100"/>
            <a:chExt cx="3296350" cy="2852775"/>
          </a:xfrm>
        </p:grpSpPr>
        <p:sp>
          <p:nvSpPr>
            <p:cNvPr id="968" name="Google Shape;968;p8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0" name="Google Shape;1050;p8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8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8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8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4" name="Google Shape;1054;p8"/>
          <p:cNvPicPr preferRelativeResize="0"/>
          <p:nvPr/>
        </p:nvPicPr>
        <p:blipFill rotWithShape="1">
          <a:blip r:embed="rId2">
            <a:alphaModFix/>
          </a:blip>
          <a:srcRect b="31032" l="0" r="0" t="0"/>
          <a:stretch/>
        </p:blipFill>
        <p:spPr>
          <a:xfrm>
            <a:off x="496669" y="235871"/>
            <a:ext cx="708522" cy="799611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8"/>
          <p:cNvSpPr/>
          <p:nvPr/>
        </p:nvSpPr>
        <p:spPr>
          <a:xfrm>
            <a:off x="1418723" y="83785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6" name="Google Shape;1056;p8"/>
          <p:cNvGrpSpPr/>
          <p:nvPr/>
        </p:nvGrpSpPr>
        <p:grpSpPr>
          <a:xfrm>
            <a:off x="8423195" y="4261410"/>
            <a:ext cx="280482" cy="332772"/>
            <a:chOff x="5241175" y="4959100"/>
            <a:chExt cx="539775" cy="517775"/>
          </a:xfrm>
        </p:grpSpPr>
        <p:sp>
          <p:nvSpPr>
            <p:cNvPr id="1057" name="Google Shape;1057;p8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63" name="Google Shape;10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52" y="946565"/>
            <a:ext cx="390342" cy="3903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4" name="Google Shape;1064;p8"/>
          <p:cNvGrpSpPr/>
          <p:nvPr/>
        </p:nvGrpSpPr>
        <p:grpSpPr>
          <a:xfrm>
            <a:off x="8866870" y="4543782"/>
            <a:ext cx="247469" cy="392302"/>
            <a:chOff x="6718575" y="2318625"/>
            <a:chExt cx="256950" cy="407375"/>
          </a:xfrm>
        </p:grpSpPr>
        <p:sp>
          <p:nvSpPr>
            <p:cNvPr id="1065" name="Google Shape;1065;p8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9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1076" name="Google Shape;107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1079" name="Google Shape;1079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080" name="Google Shape;108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6yYMqtwplSOdExAgl7jNzr5SsY2DbicI/view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drive.google.com/file/d/16yYMqtwplSOdExAgl7jNzr5SsY2DbicI/view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rC93SnUygQYJuiZHN3xYZnMrQfvpGhDX/view" TargetMode="External"/><Relationship Id="rId4" Type="http://schemas.openxmlformats.org/officeDocument/2006/relationships/image" Target="../media/image17.jpg"/><Relationship Id="rId5" Type="http://schemas.openxmlformats.org/officeDocument/2006/relationships/hyperlink" Target="https://drive.google.com/file/d/1rC93SnUygQYJuiZHN3xYZnMrQfvpGhDX/view?usp=sharin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5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1"/>
          <p:cNvSpPr txBox="1"/>
          <p:nvPr>
            <p:ph type="ctrTitle"/>
          </p:nvPr>
        </p:nvSpPr>
        <p:spPr>
          <a:xfrm>
            <a:off x="-718774" y="1652075"/>
            <a:ext cx="10554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</a:pPr>
            <a:r>
              <a:rPr b="1" lang="en-US" sz="3600"/>
              <a:t>Team 16 </a:t>
            </a:r>
            <a:endParaRPr b="1" sz="3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</a:pPr>
            <a:r>
              <a:rPr b="1" lang="en-US" sz="3600" u="none" cap="none" strike="noStrike">
                <a:solidFill>
                  <a:srgbClr val="19BBD5"/>
                </a:solidFill>
              </a:rPr>
              <a:t>Knuckles, The Robotic Arm</a:t>
            </a:r>
            <a:endParaRPr b="1" sz="3600" u="none" cap="none" strike="noStrike">
              <a:solidFill>
                <a:srgbClr val="19BBD5"/>
              </a:solidFill>
            </a:endParaRPr>
          </a:p>
        </p:txBody>
      </p:sp>
      <p:sp>
        <p:nvSpPr>
          <p:cNvPr id="1086" name="Google Shape;1086;p11"/>
          <p:cNvSpPr txBox="1"/>
          <p:nvPr>
            <p:ph type="ctrTitle"/>
          </p:nvPr>
        </p:nvSpPr>
        <p:spPr>
          <a:xfrm>
            <a:off x="797726" y="2753825"/>
            <a:ext cx="7521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</a:pPr>
            <a:r>
              <a:rPr b="0" i="0" lang="en-US" sz="1600" u="none" cap="none" strike="noStrik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rPr>
              <a:t>Andrew Blanchard (Team Leader), Matthew </a:t>
            </a:r>
            <a:r>
              <a:rPr lang="en-US" sz="1600">
                <a:solidFill>
                  <a:srgbClr val="C6DAEC"/>
                </a:solidFill>
              </a:rPr>
              <a:t>van Zuilekom</a:t>
            </a:r>
            <a:r>
              <a:rPr b="0" i="0" lang="en-US" sz="1600" u="none" cap="none" strike="noStrik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rPr>
              <a:t>,                    Rym Benchaabane, Paola Hernandez</a:t>
            </a:r>
            <a:endParaRPr b="0" i="0" sz="1600" u="none" cap="none" strike="noStrike">
              <a:solidFill>
                <a:srgbClr val="C6DAEC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087" name="Google Shape;1087;p11"/>
          <p:cNvSpPr txBox="1"/>
          <p:nvPr/>
        </p:nvSpPr>
        <p:spPr>
          <a:xfrm>
            <a:off x="48475" y="10825"/>
            <a:ext cx="28629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300" u="none" cap="none" strike="noStrik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ECE 433</a:t>
            </a:r>
            <a:r>
              <a:rPr lang="en-US" sz="13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6</a:t>
            </a:r>
            <a:r>
              <a:rPr i="0" lang="en-US" sz="1300" u="none" cap="none" strike="noStrik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: ECE Systems Design</a:t>
            </a:r>
            <a:endParaRPr i="0" sz="1300" u="none" cap="none" strike="noStrike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Faculty: Dr. Dmitri Litvinov </a:t>
            </a:r>
            <a:endParaRPr sz="1300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Faculty Advisor: Dr. Becker</a:t>
            </a:r>
            <a:endParaRPr sz="1300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8" name="Google Shape;1088;p11"/>
          <p:cNvSpPr txBox="1"/>
          <p:nvPr/>
        </p:nvSpPr>
        <p:spPr>
          <a:xfrm>
            <a:off x="3088526" y="2675825"/>
            <a:ext cx="29397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Sponsored by Makerspace</a:t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9" name="Google Shape;1089;p11"/>
          <p:cNvSpPr txBox="1"/>
          <p:nvPr/>
        </p:nvSpPr>
        <p:spPr>
          <a:xfrm>
            <a:off x="6710275" y="87013"/>
            <a:ext cx="24645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Tuesday, March 5th 2019</a:t>
            </a:r>
            <a:endParaRPr i="0" sz="1300" u="none" cap="none" strike="noStrike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20"/>
          <p:cNvSpPr txBox="1"/>
          <p:nvPr>
            <p:ph type="title"/>
          </p:nvPr>
        </p:nvSpPr>
        <p:spPr>
          <a:xfrm>
            <a:off x="1861500" y="663075"/>
            <a:ext cx="64020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Constraints</a:t>
            </a:r>
            <a:endParaRPr/>
          </a:p>
        </p:txBody>
      </p:sp>
      <p:sp>
        <p:nvSpPr>
          <p:cNvPr id="1163" name="Google Shape;1163;p20"/>
          <p:cNvSpPr txBox="1"/>
          <p:nvPr>
            <p:ph idx="1" type="body"/>
          </p:nvPr>
        </p:nvSpPr>
        <p:spPr>
          <a:xfrm>
            <a:off x="1303600" y="1737425"/>
            <a:ext cx="6183000" cy="27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Verdana"/>
              <a:buChar char="◇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Limited t</a:t>
            </a: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ime 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￭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Less time to optimize the gripper design to accommodate more shapes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Tahoma"/>
              <a:buChar char="◇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Limited weight to lift </a:t>
            </a:r>
            <a:br>
              <a:rPr lang="en-US" sz="1800">
                <a:latin typeface="Tahoma"/>
                <a:ea typeface="Tahoma"/>
                <a:cs typeface="Tahoma"/>
                <a:sym typeface="Tahoma"/>
              </a:rPr>
            </a:br>
            <a:endParaRPr sz="7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1"/>
          <p:cNvSpPr txBox="1"/>
          <p:nvPr>
            <p:ph type="title"/>
          </p:nvPr>
        </p:nvSpPr>
        <p:spPr>
          <a:xfrm>
            <a:off x="1732700" y="592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Specifications</a:t>
            </a:r>
            <a:endParaRPr/>
          </a:p>
        </p:txBody>
      </p:sp>
      <p:sp>
        <p:nvSpPr>
          <p:cNvPr id="1169" name="Google Shape;1169;p21"/>
          <p:cNvSpPr txBox="1"/>
          <p:nvPr>
            <p:ph idx="1" type="body"/>
          </p:nvPr>
        </p:nvSpPr>
        <p:spPr>
          <a:xfrm>
            <a:off x="1523600" y="1065250"/>
            <a:ext cx="7413000" cy="45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Deg</a:t>
            </a:r>
            <a:r>
              <a:rPr lang="en-US"/>
              <a:t>rees of Freedom (DOF) Arm – Five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Accuracy Voice Interpretation – 70%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Minimum Voltage for Motors – 12V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Object Detection – AprilTags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Object Count Library – 8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Response phrases - 64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Response Time – 7 seconds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Maximum Grabbing Reach  – 0.7 meters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Maximum Weight Rating – 0.5 kG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2"/>
          <p:cNvSpPr txBox="1"/>
          <p:nvPr>
            <p:ph type="title"/>
          </p:nvPr>
        </p:nvSpPr>
        <p:spPr>
          <a:xfrm>
            <a:off x="1732700" y="592600"/>
            <a:ext cx="71094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</a:t>
            </a:r>
            <a:endParaRPr/>
          </a:p>
        </p:txBody>
      </p:sp>
      <p:sp>
        <p:nvSpPr>
          <p:cNvPr id="1175" name="Google Shape;1175;p22"/>
          <p:cNvSpPr txBox="1"/>
          <p:nvPr>
            <p:ph idx="1" type="body"/>
          </p:nvPr>
        </p:nvSpPr>
        <p:spPr>
          <a:xfrm>
            <a:off x="1523600" y="1217650"/>
            <a:ext cx="5362500" cy="45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Powered by Mains  – Yes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Integrated Microphone – Yes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Integrated Camera – Yes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Object Detection – AprilTags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Voice-Controlled using Alexa Voice Service – Yes 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GUI-Controlled – Yes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Wi-Fi required – Yes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3"/>
          <p:cNvSpPr txBox="1"/>
          <p:nvPr>
            <p:ph type="title"/>
          </p:nvPr>
        </p:nvSpPr>
        <p:spPr>
          <a:xfrm rot="578">
            <a:off x="2234963" y="465225"/>
            <a:ext cx="3570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b="0" i="0" lang="en-US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Deliverables</a:t>
            </a:r>
            <a:endParaRPr b="0" i="0" sz="40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graphicFrame>
        <p:nvGraphicFramePr>
          <p:cNvPr id="1181" name="Google Shape;1181;p23"/>
          <p:cNvGraphicFramePr/>
          <p:nvPr/>
        </p:nvGraphicFramePr>
        <p:xfrm>
          <a:off x="2409325" y="15496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{8F2CFB7E-4CD1-4116-B29D-43B3AA341838}</a:tableStyleId>
              </a:tblPr>
              <a:tblGrid>
                <a:gridCol w="2267125"/>
                <a:gridCol w="2058200"/>
              </a:tblGrid>
              <a:tr h="38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SPRING 2019</a:t>
                      </a:r>
                      <a:endParaRPr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79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Assembling:</a:t>
                      </a:r>
                      <a:endParaRPr b="1" sz="1000" u="sng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Tune gripper and arm motors motion (100%)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User Interface:</a:t>
                      </a:r>
                      <a:endParaRPr b="1" sz="1000" u="sng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Develop a Graphic User Interface (QTdesigner) (50%)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</a:tr>
              <a:tr h="813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Hardware Implementation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Mount and install on Arm</a:t>
                      </a:r>
                      <a:endParaRPr b="1" sz="1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(Intel RealSense camera, Intel mic, tactile pads) (75%)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Automation Control</a:t>
                      </a: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:</a:t>
                      </a:r>
                      <a:endParaRPr b="1" sz="1000" u="sng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Arm moves using data from ROS  (100%)</a:t>
                      </a:r>
                      <a:endParaRPr b="1" sz="1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</a:tr>
              <a:tr h="69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Object Detection:</a:t>
                      </a:r>
                      <a:endParaRPr b="1" sz="1000" u="sng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Arm follows AprilTag (100%)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Voice Recognition:</a:t>
                      </a:r>
                      <a:endParaRPr b="1" sz="1000" u="sng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Convert voice to speech speech to object detection (50%)</a:t>
                      </a:r>
                      <a:endParaRPr b="1" sz="1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</a:tr>
              <a:tr h="65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Communication System:</a:t>
                      </a:r>
                      <a:endParaRPr b="1" sz="1000" u="sng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Receive</a:t>
                      </a:r>
                      <a:r>
                        <a:rPr b="1"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 Feedback Signals from all hardware on ROS (66%)</a:t>
                      </a:r>
                      <a:endParaRPr b="1" sz="1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Physical arm Prototype 2 (90%)</a:t>
                      </a:r>
                      <a:endParaRPr b="1" sz="1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</a:tr>
            </a:tbl>
          </a:graphicData>
        </a:graphic>
      </p:graphicFrame>
      <p:sp>
        <p:nvSpPr>
          <p:cNvPr id="1182" name="Google Shape;1182;p23"/>
          <p:cNvSpPr txBox="1"/>
          <p:nvPr/>
        </p:nvSpPr>
        <p:spPr>
          <a:xfrm>
            <a:off x="1952300" y="900800"/>
            <a:ext cx="54096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C6D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1. Deliverables in Spring 2019</a:t>
            </a:r>
            <a:endParaRPr b="1" sz="1200">
              <a:solidFill>
                <a:srgbClr val="C6DAE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3" name="Google Shape;1183;p23"/>
          <p:cNvSpPr txBox="1"/>
          <p:nvPr/>
        </p:nvSpPr>
        <p:spPr>
          <a:xfrm>
            <a:off x="2409475" y="1549675"/>
            <a:ext cx="4325400" cy="3963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Tahoma"/>
                <a:ea typeface="Tahoma"/>
                <a:cs typeface="Tahoma"/>
                <a:sym typeface="Tahoma"/>
              </a:rPr>
              <a:t>SPRING 2019</a:t>
            </a:r>
            <a:endParaRPr b="1"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24"/>
          <p:cNvSpPr txBox="1"/>
          <p:nvPr>
            <p:ph type="title"/>
          </p:nvPr>
        </p:nvSpPr>
        <p:spPr>
          <a:xfrm>
            <a:off x="792475" y="29925"/>
            <a:ext cx="66807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Gantt Chart - Spring</a:t>
            </a:r>
            <a:endParaRPr sz="2500"/>
          </a:p>
        </p:txBody>
      </p:sp>
      <p:pic>
        <p:nvPicPr>
          <p:cNvPr id="1189" name="Google Shape;1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63" y="738850"/>
            <a:ext cx="8909276" cy="436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0" name="Google Shape;1190;p24"/>
          <p:cNvGrpSpPr/>
          <p:nvPr/>
        </p:nvGrpSpPr>
        <p:grpSpPr>
          <a:xfrm>
            <a:off x="6409525" y="54000"/>
            <a:ext cx="3687525" cy="1021575"/>
            <a:chOff x="6409525" y="54000"/>
            <a:chExt cx="3687525" cy="1021575"/>
          </a:xfrm>
        </p:grpSpPr>
        <p:sp>
          <p:nvSpPr>
            <p:cNvPr id="1191" name="Google Shape;1191;p24"/>
            <p:cNvSpPr/>
            <p:nvPr/>
          </p:nvSpPr>
          <p:spPr>
            <a:xfrm>
              <a:off x="6409525" y="54000"/>
              <a:ext cx="2604600" cy="6453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16C0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4"/>
            <p:cNvSpPr txBox="1"/>
            <p:nvPr/>
          </p:nvSpPr>
          <p:spPr>
            <a:xfrm>
              <a:off x="7677850" y="305475"/>
              <a:ext cx="2419200" cy="7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Muli"/>
                  <a:ea typeface="Muli"/>
                  <a:cs typeface="Muli"/>
                  <a:sym typeface="Muli"/>
                </a:rPr>
                <a:t>ECEDHA Conference 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Muli"/>
                  <a:ea typeface="Muli"/>
                  <a:cs typeface="Muli"/>
                  <a:sym typeface="Muli"/>
                </a:rPr>
                <a:t>Deadline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193" name="Google Shape;1193;p24"/>
            <p:cNvSpPr/>
            <p:nvPr/>
          </p:nvSpPr>
          <p:spPr>
            <a:xfrm>
              <a:off x="6522377" y="126625"/>
              <a:ext cx="175500" cy="191400"/>
            </a:xfrm>
            <a:prstGeom prst="rect">
              <a:avLst/>
            </a:prstGeom>
            <a:solidFill>
              <a:srgbClr val="57A7B5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>
              <a:off x="6522375" y="432738"/>
              <a:ext cx="175500" cy="1914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7503852" y="126625"/>
              <a:ext cx="175500" cy="191400"/>
            </a:xfrm>
            <a:prstGeom prst="rect">
              <a:avLst/>
            </a:prstGeom>
            <a:solidFill>
              <a:srgbClr val="C6DAE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4"/>
            <p:cNvSpPr txBox="1"/>
            <p:nvPr/>
          </p:nvSpPr>
          <p:spPr>
            <a:xfrm>
              <a:off x="6656372" y="74548"/>
              <a:ext cx="1114500" cy="19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Muli"/>
                  <a:ea typeface="Muli"/>
                  <a:cs typeface="Muli"/>
                  <a:sym typeface="Muli"/>
                </a:rPr>
                <a:t>Completed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197" name="Google Shape;1197;p24"/>
            <p:cNvSpPr txBox="1"/>
            <p:nvPr/>
          </p:nvSpPr>
          <p:spPr>
            <a:xfrm>
              <a:off x="6732572" y="330494"/>
              <a:ext cx="1114500" cy="19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Muli"/>
                  <a:ea typeface="Muli"/>
                  <a:cs typeface="Muli"/>
                  <a:sym typeface="Muli"/>
                </a:rPr>
                <a:t>Delay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198" name="Google Shape;1198;p24"/>
            <p:cNvSpPr txBox="1"/>
            <p:nvPr/>
          </p:nvSpPr>
          <p:spPr>
            <a:xfrm>
              <a:off x="7694683" y="74541"/>
              <a:ext cx="1707000" cy="19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Muli"/>
                  <a:ea typeface="Muli"/>
                  <a:cs typeface="Muli"/>
                  <a:sym typeface="Muli"/>
                </a:rPr>
                <a:t>In Progress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7503850" y="429838"/>
              <a:ext cx="175500" cy="1914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75" y="880675"/>
            <a:ext cx="8869499" cy="422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5"/>
          <p:cNvSpPr txBox="1"/>
          <p:nvPr>
            <p:ph type="title"/>
          </p:nvPr>
        </p:nvSpPr>
        <p:spPr>
          <a:xfrm>
            <a:off x="658275" y="101300"/>
            <a:ext cx="66807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Gantt Chart - Spring</a:t>
            </a:r>
            <a:endParaRPr sz="2500"/>
          </a:p>
        </p:txBody>
      </p:sp>
      <p:grpSp>
        <p:nvGrpSpPr>
          <p:cNvPr id="1206" name="Google Shape;1206;p25"/>
          <p:cNvGrpSpPr/>
          <p:nvPr/>
        </p:nvGrpSpPr>
        <p:grpSpPr>
          <a:xfrm>
            <a:off x="6409525" y="54000"/>
            <a:ext cx="3687525" cy="1021575"/>
            <a:chOff x="6409525" y="54000"/>
            <a:chExt cx="3687525" cy="1021575"/>
          </a:xfrm>
        </p:grpSpPr>
        <p:sp>
          <p:nvSpPr>
            <p:cNvPr id="1207" name="Google Shape;1207;p25"/>
            <p:cNvSpPr/>
            <p:nvPr/>
          </p:nvSpPr>
          <p:spPr>
            <a:xfrm>
              <a:off x="6409525" y="54000"/>
              <a:ext cx="2604600" cy="6801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16C0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5"/>
            <p:cNvSpPr txBox="1"/>
            <p:nvPr/>
          </p:nvSpPr>
          <p:spPr>
            <a:xfrm>
              <a:off x="7677850" y="305475"/>
              <a:ext cx="2419200" cy="7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Muli"/>
                  <a:ea typeface="Muli"/>
                  <a:cs typeface="Muli"/>
                  <a:sym typeface="Muli"/>
                </a:rPr>
                <a:t>ECEDHA Conference 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Muli"/>
                  <a:ea typeface="Muli"/>
                  <a:cs typeface="Muli"/>
                  <a:sym typeface="Muli"/>
                </a:rPr>
                <a:t>Deadline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6522377" y="126625"/>
              <a:ext cx="175500" cy="191400"/>
            </a:xfrm>
            <a:prstGeom prst="rect">
              <a:avLst/>
            </a:prstGeom>
            <a:solidFill>
              <a:srgbClr val="57A7B5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6522375" y="432738"/>
              <a:ext cx="175500" cy="1914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7503852" y="126625"/>
              <a:ext cx="175500" cy="191400"/>
            </a:xfrm>
            <a:prstGeom prst="rect">
              <a:avLst/>
            </a:prstGeom>
            <a:solidFill>
              <a:srgbClr val="C6DAE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5"/>
            <p:cNvSpPr txBox="1"/>
            <p:nvPr/>
          </p:nvSpPr>
          <p:spPr>
            <a:xfrm>
              <a:off x="6656372" y="74548"/>
              <a:ext cx="1114500" cy="19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Muli"/>
                  <a:ea typeface="Muli"/>
                  <a:cs typeface="Muli"/>
                  <a:sym typeface="Muli"/>
                </a:rPr>
                <a:t>Completed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213" name="Google Shape;1213;p25"/>
            <p:cNvSpPr txBox="1"/>
            <p:nvPr/>
          </p:nvSpPr>
          <p:spPr>
            <a:xfrm>
              <a:off x="6732572" y="406694"/>
              <a:ext cx="1114500" cy="19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Muli"/>
                  <a:ea typeface="Muli"/>
                  <a:cs typeface="Muli"/>
                  <a:sym typeface="Muli"/>
                </a:rPr>
                <a:t>Delay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214" name="Google Shape;1214;p25"/>
            <p:cNvSpPr txBox="1"/>
            <p:nvPr/>
          </p:nvSpPr>
          <p:spPr>
            <a:xfrm>
              <a:off x="7694683" y="74541"/>
              <a:ext cx="1707000" cy="19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Muli"/>
                  <a:ea typeface="Muli"/>
                  <a:cs typeface="Muli"/>
                  <a:sym typeface="Muli"/>
                </a:rPr>
                <a:t>In Progress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7503850" y="429838"/>
              <a:ext cx="175500" cy="1914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6"/>
          <p:cNvSpPr txBox="1"/>
          <p:nvPr>
            <p:ph type="title"/>
          </p:nvPr>
        </p:nvSpPr>
        <p:spPr>
          <a:xfrm>
            <a:off x="2301725" y="448375"/>
            <a:ext cx="9083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3200"/>
              <a:t>Total Budget </a:t>
            </a:r>
            <a:endParaRPr sz="3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2000"/>
              <a:t>Thank you Makerspace, Dr. Roysam &amp; Dr. Becker!</a:t>
            </a:r>
            <a:r>
              <a:rPr lang="en-US" sz="2500"/>
              <a:t> </a:t>
            </a:r>
            <a:endParaRPr b="0" i="0" sz="25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21" name="Google Shape;1221;p26"/>
          <p:cNvSpPr txBox="1"/>
          <p:nvPr>
            <p:ph idx="1" type="body"/>
          </p:nvPr>
        </p:nvSpPr>
        <p:spPr>
          <a:xfrm>
            <a:off x="892600" y="4512925"/>
            <a:ext cx="2985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Verdana"/>
              <a:buChar char="◇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Total Budget: $1,800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22" name="Google Shape;1222;p26"/>
          <p:cNvSpPr txBox="1"/>
          <p:nvPr/>
        </p:nvSpPr>
        <p:spPr>
          <a:xfrm>
            <a:off x="1354025" y="4400550"/>
            <a:ext cx="13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.</a:t>
            </a:r>
            <a:endParaRPr sz="1800"/>
          </a:p>
        </p:txBody>
      </p:sp>
      <p:sp>
        <p:nvSpPr>
          <p:cNvPr id="1223" name="Google Shape;1223;p26"/>
          <p:cNvSpPr txBox="1"/>
          <p:nvPr/>
        </p:nvSpPr>
        <p:spPr>
          <a:xfrm>
            <a:off x="4971425" y="4512925"/>
            <a:ext cx="24174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Tahoma"/>
              <a:buChar char="◇"/>
            </a:pPr>
            <a:r>
              <a:rPr lang="en-US" sz="18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Used 70.2%</a:t>
            </a:r>
            <a:endParaRPr/>
          </a:p>
        </p:txBody>
      </p:sp>
      <p:sp>
        <p:nvSpPr>
          <p:cNvPr id="1224" name="Google Shape;1224;p26"/>
          <p:cNvSpPr txBox="1"/>
          <p:nvPr/>
        </p:nvSpPr>
        <p:spPr>
          <a:xfrm>
            <a:off x="1311125" y="4809750"/>
            <a:ext cx="615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C6DAEC"/>
                </a:solidFill>
                <a:highlight>
                  <a:srgbClr val="0E293C"/>
                </a:highlight>
                <a:latin typeface="Tahoma"/>
                <a:ea typeface="Tahoma"/>
                <a:cs typeface="Tahoma"/>
                <a:sym typeface="Tahoma"/>
              </a:rPr>
              <a:t>Figure 9. Budget Table</a:t>
            </a:r>
            <a:endParaRPr sz="1200">
              <a:solidFill>
                <a:srgbClr val="C6DAEC"/>
              </a:solidFill>
              <a:highlight>
                <a:srgbClr val="0E293C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5" name="Google Shape;1225;p26"/>
          <p:cNvGrpSpPr/>
          <p:nvPr/>
        </p:nvGrpSpPr>
        <p:grpSpPr>
          <a:xfrm>
            <a:off x="1353993" y="1164556"/>
            <a:ext cx="6153754" cy="3348435"/>
            <a:chOff x="1354025" y="1017475"/>
            <a:chExt cx="6248100" cy="3495600"/>
          </a:xfrm>
        </p:grpSpPr>
        <p:sp>
          <p:nvSpPr>
            <p:cNvPr id="1226" name="Google Shape;1226;p26"/>
            <p:cNvSpPr/>
            <p:nvPr/>
          </p:nvSpPr>
          <p:spPr>
            <a:xfrm>
              <a:off x="1354025" y="1017475"/>
              <a:ext cx="6248100" cy="34956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27" name="Google Shape;1227;p26" title="Chart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44182" y="1086625"/>
              <a:ext cx="5399619" cy="333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7"/>
          <p:cNvSpPr txBox="1"/>
          <p:nvPr>
            <p:ph type="title"/>
          </p:nvPr>
        </p:nvSpPr>
        <p:spPr>
          <a:xfrm>
            <a:off x="2316325" y="101325"/>
            <a:ext cx="76905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Risk Management Matrix</a:t>
            </a:r>
            <a:endParaRPr sz="3500"/>
          </a:p>
        </p:txBody>
      </p:sp>
      <p:pic>
        <p:nvPicPr>
          <p:cNvPr id="1233" name="Google Shape;1233;p27"/>
          <p:cNvPicPr preferRelativeResize="0"/>
          <p:nvPr/>
        </p:nvPicPr>
        <p:blipFill rotWithShape="1">
          <a:blip r:embed="rId3">
            <a:alphaModFix/>
          </a:blip>
          <a:srcRect b="0" l="0" r="970" t="0"/>
          <a:stretch/>
        </p:blipFill>
        <p:spPr>
          <a:xfrm>
            <a:off x="2292175" y="746625"/>
            <a:ext cx="4969299" cy="36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27"/>
          <p:cNvSpPr txBox="1"/>
          <p:nvPr/>
        </p:nvSpPr>
        <p:spPr>
          <a:xfrm rot="-5400000">
            <a:off x="1273875" y="2233875"/>
            <a:ext cx="1436400" cy="37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uli"/>
                <a:ea typeface="Muli"/>
                <a:cs typeface="Muli"/>
                <a:sym typeface="Muli"/>
              </a:rPr>
              <a:t>Probability 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35" name="Google Shape;1235;p27"/>
          <p:cNvSpPr txBox="1"/>
          <p:nvPr/>
        </p:nvSpPr>
        <p:spPr>
          <a:xfrm>
            <a:off x="4058625" y="4458675"/>
            <a:ext cx="1436400" cy="29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uli"/>
                <a:ea typeface="Muli"/>
                <a:cs typeface="Muli"/>
                <a:sym typeface="Muli"/>
              </a:rPr>
              <a:t>Consequence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36" name="Google Shape;1236;p27"/>
          <p:cNvSpPr txBox="1"/>
          <p:nvPr/>
        </p:nvSpPr>
        <p:spPr>
          <a:xfrm>
            <a:off x="1623675" y="4754225"/>
            <a:ext cx="615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C6DAEC"/>
                </a:solidFill>
                <a:highlight>
                  <a:srgbClr val="0E293C"/>
                </a:highlight>
                <a:latin typeface="Tahoma"/>
                <a:ea typeface="Tahoma"/>
                <a:cs typeface="Tahoma"/>
                <a:sym typeface="Tahoma"/>
              </a:rPr>
              <a:t>Figure 10. Risk management matrix </a:t>
            </a:r>
            <a:endParaRPr sz="1200">
              <a:solidFill>
                <a:srgbClr val="C6DAEC"/>
              </a:solidFill>
              <a:highlight>
                <a:srgbClr val="0E293C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8"/>
          <p:cNvSpPr txBox="1"/>
          <p:nvPr>
            <p:ph type="title"/>
          </p:nvPr>
        </p:nvSpPr>
        <p:spPr>
          <a:xfrm>
            <a:off x="1808900" y="745802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/>
              <a:t>Risk Mitigation</a:t>
            </a:r>
            <a:endParaRPr sz="3200"/>
          </a:p>
        </p:txBody>
      </p:sp>
      <p:sp>
        <p:nvSpPr>
          <p:cNvPr id="1242" name="Google Shape;1242;p28"/>
          <p:cNvSpPr txBox="1"/>
          <p:nvPr>
            <p:ph idx="1" type="body"/>
          </p:nvPr>
        </p:nvSpPr>
        <p:spPr>
          <a:xfrm>
            <a:off x="1082400" y="964100"/>
            <a:ext cx="69792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GUI fail to communicate with Knuckles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Voice to text input will still be functional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No internet connection available, Alexa voice detection unavailable</a:t>
            </a:r>
            <a:endParaRPr sz="1600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Text input will still be functional</a:t>
            </a:r>
            <a:br>
              <a:rPr lang="en-US" sz="1600">
                <a:latin typeface="Tahoma"/>
                <a:ea typeface="Tahoma"/>
                <a:cs typeface="Tahoma"/>
                <a:sym typeface="Tahoma"/>
              </a:rPr>
            </a:b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3</a:t>
            </a:r>
            <a:r>
              <a:rPr lang="en-US" sz="16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D parts melting due to motor heat</a:t>
            </a:r>
            <a:endParaRPr sz="1600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Can re-print melted parts</a:t>
            </a:r>
            <a:br>
              <a:rPr lang="en-US" sz="1600">
                <a:latin typeface="Tahoma"/>
                <a:ea typeface="Tahoma"/>
                <a:cs typeface="Tahoma"/>
                <a:sym typeface="Tahoma"/>
              </a:rPr>
            </a:b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Stepper drivers shorting</a:t>
            </a:r>
            <a:endParaRPr sz="1600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Have four extra stepper drivers as replacements</a:t>
            </a:r>
            <a:br>
              <a:rPr lang="en-US" sz="1600">
                <a:latin typeface="Tahoma"/>
                <a:ea typeface="Tahoma"/>
                <a:cs typeface="Tahoma"/>
                <a:sym typeface="Tahoma"/>
              </a:rPr>
            </a:b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Arduino or Raspberry Pi become faulty due to burnt out connections</a:t>
            </a:r>
            <a:endParaRPr sz="1600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Makerspace; can get replacements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Google Shape;1247;p29" title="video-155176055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0950" y="1046900"/>
            <a:ext cx="5462102" cy="40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29"/>
          <p:cNvSpPr txBox="1"/>
          <p:nvPr>
            <p:ph type="title"/>
          </p:nvPr>
        </p:nvSpPr>
        <p:spPr>
          <a:xfrm>
            <a:off x="2266100" y="517200"/>
            <a:ext cx="6936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/>
              <a:t>Knuckles Recognizing and </a:t>
            </a:r>
            <a:r>
              <a:rPr lang="en-US" sz="3500"/>
              <a:t>Retrieving</a:t>
            </a:r>
            <a:r>
              <a:rPr lang="en-US" sz="3500"/>
              <a:t> an Object</a:t>
            </a:r>
            <a:endParaRPr sz="3200"/>
          </a:p>
        </p:txBody>
      </p:sp>
      <p:sp>
        <p:nvSpPr>
          <p:cNvPr id="1249" name="Google Shape;1249;p29"/>
          <p:cNvSpPr txBox="1"/>
          <p:nvPr/>
        </p:nvSpPr>
        <p:spPr>
          <a:xfrm>
            <a:off x="0" y="2029600"/>
            <a:ext cx="1793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DAE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DAE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Please click here to be redirected to the video.</a:t>
            </a:r>
            <a:endParaRPr>
              <a:solidFill>
                <a:srgbClr val="C6DAE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2"/>
          <p:cNvSpPr txBox="1"/>
          <p:nvPr>
            <p:ph type="title"/>
          </p:nvPr>
        </p:nvSpPr>
        <p:spPr>
          <a:xfrm>
            <a:off x="1801451" y="750295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b="0" i="0" lang="en-US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Overall Project</a:t>
            </a:r>
            <a:endParaRPr b="0" i="0" sz="40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095" name="Google Shape;1095;p12"/>
          <p:cNvSpPr txBox="1"/>
          <p:nvPr>
            <p:ph idx="1" type="body"/>
          </p:nvPr>
        </p:nvSpPr>
        <p:spPr>
          <a:xfrm>
            <a:off x="1303597" y="1508818"/>
            <a:ext cx="5802600" cy="27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500"/>
              <a:buFont typeface="Tahoma"/>
              <a:buChar char="◇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What is </a:t>
            </a: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Knuckles?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￭"/>
            </a:pP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Assistive robotic arm that will hand the use</a:t>
            </a: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r </a:t>
            </a: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requested objects and tools</a:t>
            </a:r>
            <a:endParaRPr i="0" sz="1500" u="none" cap="none" strike="noStrike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500"/>
              <a:buFont typeface="Tahoma"/>
              <a:buChar char="◇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Purpose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500"/>
              <a:buFont typeface="Tahoma"/>
              <a:buChar char="￭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ncrease the user’s productivity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500"/>
              <a:buFont typeface="Tahoma"/>
              <a:buChar char="￭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ecrease the risk of dexterity incidents</a:t>
            </a:r>
            <a:b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500"/>
              <a:buFont typeface="Tahoma"/>
              <a:buChar char="◇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Examples of users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￭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Lab researchers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￭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Elderly 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￭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People with disabilities 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30"/>
          <p:cNvSpPr txBox="1"/>
          <p:nvPr>
            <p:ph type="title"/>
          </p:nvPr>
        </p:nvSpPr>
        <p:spPr>
          <a:xfrm>
            <a:off x="2418500" y="517200"/>
            <a:ext cx="6936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/>
              <a:t>Talking to Alexa via</a:t>
            </a:r>
            <a:br>
              <a:rPr lang="en-US" sz="3500"/>
            </a:br>
            <a:r>
              <a:rPr lang="en-US" sz="3500"/>
              <a:t>Speech Development Kit</a:t>
            </a:r>
            <a:endParaRPr sz="3200"/>
          </a:p>
        </p:txBody>
      </p:sp>
      <p:pic>
        <p:nvPicPr>
          <p:cNvPr id="1255" name="Google Shape;1255;p30" title="video-155175076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276" y="1162500"/>
            <a:ext cx="5057449" cy="37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30"/>
          <p:cNvSpPr txBox="1"/>
          <p:nvPr/>
        </p:nvSpPr>
        <p:spPr>
          <a:xfrm>
            <a:off x="0" y="2009900"/>
            <a:ext cx="199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DAE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DAE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Please click here to be redirected to the video.</a:t>
            </a:r>
            <a:endParaRPr>
              <a:solidFill>
                <a:srgbClr val="C6DAEC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1"/>
          <p:cNvSpPr txBox="1"/>
          <p:nvPr>
            <p:ph type="title"/>
          </p:nvPr>
        </p:nvSpPr>
        <p:spPr>
          <a:xfrm>
            <a:off x="1808900" y="745802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b="0" i="0" lang="en-US" sz="3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Project Conclusion</a:t>
            </a:r>
            <a:endParaRPr b="0" i="0" sz="32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62" name="Google Shape;1262;p31"/>
          <p:cNvSpPr txBox="1"/>
          <p:nvPr>
            <p:ph idx="1" type="body"/>
          </p:nvPr>
        </p:nvSpPr>
        <p:spPr>
          <a:xfrm>
            <a:off x="1082400" y="1345100"/>
            <a:ext cx="6979200" cy="3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Assistive robotic arm, increase productivity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Great opportunity to learn about robotics, Linux &amp; ROS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Test plan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Modular plan will help us accomplish our goals</a:t>
            </a:r>
            <a:br>
              <a:rPr lang="en-US" sz="1600">
                <a:latin typeface="Tahoma"/>
                <a:ea typeface="Tahoma"/>
                <a:cs typeface="Tahoma"/>
                <a:sym typeface="Tahoma"/>
              </a:rPr>
            </a:b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Current progress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Knuckles able to move to object and pick it up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Voice detection operational, need to convert to text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Second arm prototype almost complete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2"/>
          <p:cNvSpPr txBox="1"/>
          <p:nvPr>
            <p:ph type="title"/>
          </p:nvPr>
        </p:nvSpPr>
        <p:spPr>
          <a:xfrm>
            <a:off x="1961300" y="515825"/>
            <a:ext cx="68985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3200"/>
              <a:t>Thank you for your attention</a:t>
            </a:r>
            <a:endParaRPr b="0" i="0" sz="32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68" name="Google Shape;1268;p32"/>
          <p:cNvSpPr txBox="1"/>
          <p:nvPr>
            <p:ph idx="1" type="body"/>
          </p:nvPr>
        </p:nvSpPr>
        <p:spPr>
          <a:xfrm>
            <a:off x="1287525" y="3770450"/>
            <a:ext cx="54792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>
                <a:latin typeface="Tahoma"/>
                <a:ea typeface="Tahoma"/>
                <a:cs typeface="Tahoma"/>
                <a:sym typeface="Tahoma"/>
              </a:rPr>
              <a:t>QUESTIONS?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69" name="Google Shape;1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225" y="1161125"/>
            <a:ext cx="3926700" cy="294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3"/>
          <p:cNvSpPr txBox="1"/>
          <p:nvPr>
            <p:ph type="title"/>
          </p:nvPr>
        </p:nvSpPr>
        <p:spPr>
          <a:xfrm>
            <a:off x="1827199" y="745000"/>
            <a:ext cx="5411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/>
              <a:t>Overview Diagram</a:t>
            </a:r>
            <a:endParaRPr b="0" i="0" sz="40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grpSp>
        <p:nvGrpSpPr>
          <p:cNvPr id="1101" name="Google Shape;1101;p13"/>
          <p:cNvGrpSpPr/>
          <p:nvPr/>
        </p:nvGrpSpPr>
        <p:grpSpPr>
          <a:xfrm>
            <a:off x="276198" y="1634955"/>
            <a:ext cx="8740348" cy="3193125"/>
            <a:chOff x="94000" y="1499425"/>
            <a:chExt cx="8970900" cy="3509700"/>
          </a:xfrm>
        </p:grpSpPr>
        <p:pic>
          <p:nvPicPr>
            <p:cNvPr id="1102" name="Google Shape;1102;p13"/>
            <p:cNvPicPr preferRelativeResize="0"/>
            <p:nvPr/>
          </p:nvPicPr>
          <p:blipFill rotWithShape="1">
            <a:blip r:embed="rId3">
              <a:alphaModFix/>
            </a:blip>
            <a:srcRect b="5477" l="0" r="1989" t="1680"/>
            <a:stretch/>
          </p:blipFill>
          <p:spPr>
            <a:xfrm>
              <a:off x="94000" y="1499425"/>
              <a:ext cx="8970900" cy="35097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103" name="Google Shape;110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98163" y="4190525"/>
              <a:ext cx="362576" cy="276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4" name="Google Shape;1104;p13"/>
          <p:cNvPicPr preferRelativeResize="0"/>
          <p:nvPr/>
        </p:nvPicPr>
        <p:blipFill rotWithShape="1">
          <a:blip r:embed="rId5">
            <a:alphaModFix/>
          </a:blip>
          <a:srcRect b="37335" l="41046" r="44166" t="41516"/>
          <a:stretch/>
        </p:blipFill>
        <p:spPr>
          <a:xfrm>
            <a:off x="7700923" y="2120819"/>
            <a:ext cx="680892" cy="65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3"/>
          <p:cNvSpPr txBox="1"/>
          <p:nvPr>
            <p:ph idx="1" type="body"/>
          </p:nvPr>
        </p:nvSpPr>
        <p:spPr>
          <a:xfrm>
            <a:off x="7486075" y="1678900"/>
            <a:ext cx="1129500" cy="399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AprilTags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13"/>
          <p:cNvSpPr txBox="1"/>
          <p:nvPr/>
        </p:nvSpPr>
        <p:spPr>
          <a:xfrm>
            <a:off x="2098250" y="3514725"/>
            <a:ext cx="486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Figure 1. Overview of Knuckles </a:t>
            </a:r>
            <a:r>
              <a:rPr lang="en-US">
                <a:solidFill>
                  <a:srgbClr val="FFFFFF"/>
                </a:solidFill>
              </a:rPr>
              <a:t>functionalities</a:t>
            </a:r>
            <a:r>
              <a:rPr lang="en-US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4"/>
          <p:cNvSpPr/>
          <p:nvPr/>
        </p:nvSpPr>
        <p:spPr>
          <a:xfrm>
            <a:off x="55400" y="1375425"/>
            <a:ext cx="9037200" cy="372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4"/>
          <p:cNvSpPr txBox="1"/>
          <p:nvPr>
            <p:ph type="title"/>
          </p:nvPr>
        </p:nvSpPr>
        <p:spPr>
          <a:xfrm>
            <a:off x="1985936" y="440200"/>
            <a:ext cx="7311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3000"/>
              <a:t>Target Objective - Goal Analysis</a:t>
            </a:r>
            <a:endParaRPr b="0" i="0" sz="30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113" name="Google Shape;1113;p14"/>
          <p:cNvSpPr txBox="1"/>
          <p:nvPr/>
        </p:nvSpPr>
        <p:spPr>
          <a:xfrm>
            <a:off x="-669125" y="3364725"/>
            <a:ext cx="486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Figure 2. Goals and work progress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14" name="Google Shape;111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50" y="1286500"/>
            <a:ext cx="8862049" cy="39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5"/>
          <p:cNvSpPr txBox="1"/>
          <p:nvPr>
            <p:ph type="title"/>
          </p:nvPr>
        </p:nvSpPr>
        <p:spPr>
          <a:xfrm>
            <a:off x="2242500" y="282075"/>
            <a:ext cx="64020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Considerations</a:t>
            </a:r>
            <a:endParaRPr/>
          </a:p>
        </p:txBody>
      </p:sp>
      <p:sp>
        <p:nvSpPr>
          <p:cNvPr id="1120" name="Google Shape;1120;p15"/>
          <p:cNvSpPr/>
          <p:nvPr/>
        </p:nvSpPr>
        <p:spPr>
          <a:xfrm>
            <a:off x="1505400" y="1003575"/>
            <a:ext cx="6524700" cy="3750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1" name="Google Shape;1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550" y="1003575"/>
            <a:ext cx="5897126" cy="38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5"/>
          <p:cNvSpPr txBox="1"/>
          <p:nvPr/>
        </p:nvSpPr>
        <p:spPr>
          <a:xfrm>
            <a:off x="2195500" y="3474275"/>
            <a:ext cx="486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Figure 3. Modular  Diagram of Knuckles system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23" name="Google Shape;1123;p15"/>
          <p:cNvSpPr/>
          <p:nvPr/>
        </p:nvSpPr>
        <p:spPr>
          <a:xfrm>
            <a:off x="6260050" y="2253625"/>
            <a:ext cx="889500" cy="241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15"/>
          <p:cNvSpPr/>
          <p:nvPr/>
        </p:nvSpPr>
        <p:spPr>
          <a:xfrm>
            <a:off x="7080350" y="2158650"/>
            <a:ext cx="216000" cy="198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5"/>
          <p:cNvSpPr/>
          <p:nvPr/>
        </p:nvSpPr>
        <p:spPr>
          <a:xfrm>
            <a:off x="2055025" y="1821900"/>
            <a:ext cx="837600" cy="221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5"/>
          <p:cNvSpPr/>
          <p:nvPr/>
        </p:nvSpPr>
        <p:spPr>
          <a:xfrm>
            <a:off x="2800350" y="1725450"/>
            <a:ext cx="176100" cy="198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5"/>
          <p:cNvSpPr/>
          <p:nvPr/>
        </p:nvSpPr>
        <p:spPr>
          <a:xfrm>
            <a:off x="6391275" y="2133600"/>
            <a:ext cx="57300" cy="171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6"/>
          <p:cNvSpPr txBox="1"/>
          <p:nvPr/>
        </p:nvSpPr>
        <p:spPr>
          <a:xfrm>
            <a:off x="186775" y="4136475"/>
            <a:ext cx="31407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Figure 4. Arduino</a:t>
            </a:r>
            <a:r>
              <a:rPr lang="en-US">
                <a:solidFill>
                  <a:schemeClr val="lt1"/>
                </a:solidFill>
              </a:rPr>
              <a:t> Mega 2560 + RAMPS V1.6 Pins connect to serial port inputs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3" name="Google Shape;1133;p16"/>
          <p:cNvSpPr txBox="1"/>
          <p:nvPr/>
        </p:nvSpPr>
        <p:spPr>
          <a:xfrm>
            <a:off x="3227200" y="4420600"/>
            <a:ext cx="3998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Figure 5. Tb6560 stepper drivers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4" name="Google Shape;1134;p16"/>
          <p:cNvSpPr txBox="1"/>
          <p:nvPr/>
        </p:nvSpPr>
        <p:spPr>
          <a:xfrm>
            <a:off x="5978675" y="4579900"/>
            <a:ext cx="3998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Figure 6. Knuckles, the robotic arm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35" name="Google Shape;113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481" y="423575"/>
            <a:ext cx="2315138" cy="41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75" y="1498175"/>
            <a:ext cx="2245150" cy="2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9401" y="141600"/>
            <a:ext cx="2441051" cy="433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7"/>
          <p:cNvSpPr txBox="1"/>
          <p:nvPr/>
        </p:nvSpPr>
        <p:spPr>
          <a:xfrm>
            <a:off x="1879350" y="4420600"/>
            <a:ext cx="57720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Figure 7. Raspberry Pi 3B+ and Speech Enabling Development Kit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43" name="Google Shape;1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698" y="839638"/>
            <a:ext cx="6158598" cy="34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8"/>
          <p:cNvSpPr txBox="1"/>
          <p:nvPr/>
        </p:nvSpPr>
        <p:spPr>
          <a:xfrm>
            <a:off x="2236600" y="4725400"/>
            <a:ext cx="59520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Figure 8. Knuckles model &amp; AprilTag visualization on Rviz, ROS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49" name="Google Shape;1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600" y="152400"/>
            <a:ext cx="6214792" cy="442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19"/>
          <p:cNvPicPr preferRelativeResize="0"/>
          <p:nvPr/>
        </p:nvPicPr>
        <p:blipFill rotWithShape="1">
          <a:blip r:embed="rId3">
            <a:alphaModFix/>
          </a:blip>
          <a:srcRect b="25443" l="17700" r="60300" t="36386"/>
          <a:stretch/>
        </p:blipFill>
        <p:spPr>
          <a:xfrm>
            <a:off x="396901" y="1443601"/>
            <a:ext cx="3509799" cy="346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9"/>
          <p:cNvSpPr txBox="1"/>
          <p:nvPr/>
        </p:nvSpPr>
        <p:spPr>
          <a:xfrm>
            <a:off x="2297125" y="215825"/>
            <a:ext cx="64707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5A9DA"/>
                </a:solidFill>
                <a:latin typeface="Nixie One"/>
                <a:ea typeface="Nixie One"/>
                <a:cs typeface="Nixie One"/>
                <a:sym typeface="Nixie One"/>
              </a:rPr>
              <a:t>Graphical User Interface</a:t>
            </a:r>
            <a:endParaRPr sz="3000">
              <a:solidFill>
                <a:srgbClr val="25A9DA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5A9DA"/>
                </a:solidFill>
                <a:latin typeface="Nixie One"/>
                <a:ea typeface="Nixie One"/>
                <a:cs typeface="Nixie One"/>
                <a:sym typeface="Nixie One"/>
              </a:rPr>
              <a:t>(GUI)</a:t>
            </a:r>
            <a:endParaRPr sz="3000">
              <a:solidFill>
                <a:srgbClr val="25A9DA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156" name="Google Shape;1156;p19"/>
          <p:cNvSpPr txBox="1"/>
          <p:nvPr/>
        </p:nvSpPr>
        <p:spPr>
          <a:xfrm>
            <a:off x="4037900" y="2102013"/>
            <a:ext cx="2847600" cy="21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Actions List: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B5D6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Grab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B5D6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Light Up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B5D6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Light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B5D6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Turn on Light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B5D6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Place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B5D6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Release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B5D6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Take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B5D6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Sleep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57" name="Google Shape;1157;p19"/>
          <p:cNvSpPr txBox="1"/>
          <p:nvPr/>
        </p:nvSpPr>
        <p:spPr>
          <a:xfrm>
            <a:off x="5994725" y="2130213"/>
            <a:ext cx="26655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Object List: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B4D7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Apple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B4D7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Wallet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B4D7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Phone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B4D7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Banana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B4D7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Tape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B4D7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Bottle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B4D7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AprilTag Cube 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EB4D7"/>
              </a:buClr>
              <a:buSzPts val="1400"/>
              <a:buFont typeface="Tahoma"/>
              <a:buChar char="●"/>
            </a:pPr>
            <a:r>
              <a:rPr lang="en-US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Bag of Chips</a:t>
            </a:r>
            <a:endParaRPr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